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3a3f11ff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3a3f11ff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3a3f11ff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3a3f11ff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a3f11ff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3a3f11ff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3ca580df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3ca580df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3a3f11ff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3a3f11ff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3a3f11ff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3a3f11ff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3a3f11ff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3a3f11ff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3a3f11ff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3a3f11ff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3a3f11ff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3a3f11ff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3a3f11ff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3a3f11ff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3796eedb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3796eedb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3a3f11f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3a3f11f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3a3f11ff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3a3f11ff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3a3f11ff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3a3f11ff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3a3f11ff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3a3f11ff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3a3f11ff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3a3f11ff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3ca580df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3ca580df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3a3f11ff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3a3f11ff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hyperlink" Target="https://biovcnet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homolog.us/Tutorials/book4/p2.1.html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biobakery/metaphlan" TargetMode="External"/><Relationship Id="rId10" Type="http://schemas.openxmlformats.org/officeDocument/2006/relationships/hyperlink" Target="http://kaiju.binf.ku.dk/" TargetMode="External"/><Relationship Id="rId13" Type="http://schemas.openxmlformats.org/officeDocument/2006/relationships/hyperlink" Target="http://pitgroup.org/amphoranet/" TargetMode="External"/><Relationship Id="rId12" Type="http://schemas.openxmlformats.org/officeDocument/2006/relationships/hyperlink" Target="https://motu-tool.org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cb.jhu.edu/software/kraken/" TargetMode="External"/><Relationship Id="rId4" Type="http://schemas.openxmlformats.org/officeDocument/2006/relationships/hyperlink" Target="https://ccb.jhu.edu/software/kraken/" TargetMode="External"/><Relationship Id="rId9" Type="http://schemas.openxmlformats.org/officeDocument/2006/relationships/hyperlink" Target="https://ccb.jhu.edu/software/centrifuge/manual.shtml" TargetMode="External"/><Relationship Id="rId15" Type="http://schemas.openxmlformats.org/officeDocument/2006/relationships/image" Target="../media/image21.png"/><Relationship Id="rId14" Type="http://schemas.openxmlformats.org/officeDocument/2006/relationships/image" Target="../media/image18.png"/><Relationship Id="rId5" Type="http://schemas.openxmlformats.org/officeDocument/2006/relationships/hyperlink" Target="https://ccb.jhu.edu/software/kraken2/" TargetMode="External"/><Relationship Id="rId6" Type="http://schemas.openxmlformats.org/officeDocument/2006/relationships/hyperlink" Target="https://github.com/fbreitwieser/krakenuniq" TargetMode="External"/><Relationship Id="rId7" Type="http://schemas.openxmlformats.org/officeDocument/2006/relationships/hyperlink" Target="http://clark.cs.ucr.edu/" TargetMode="External"/><Relationship Id="rId8" Type="http://schemas.openxmlformats.org/officeDocument/2006/relationships/hyperlink" Target="https://mothur.org/wiki/classify.seq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ivory.idyll.org/blog/2017-something-about-kmers.html" TargetMode="External"/><Relationship Id="rId4" Type="http://schemas.openxmlformats.org/officeDocument/2006/relationships/hyperlink" Target="http://ivory.idyll.org/blog/2017-something-about-kmers.html" TargetMode="External"/><Relationship Id="rId9" Type="http://schemas.openxmlformats.org/officeDocument/2006/relationships/hyperlink" Target="https://2017-cicese-metagenomics.readthedocs.io/en/latest/sourmash_compare.html" TargetMode="External"/><Relationship Id="rId5" Type="http://schemas.openxmlformats.org/officeDocument/2006/relationships/hyperlink" Target="http://ccb.jhu.edu/software/choosing-a-metagenomics-classifier/" TargetMode="External"/><Relationship Id="rId6" Type="http://schemas.openxmlformats.org/officeDocument/2006/relationships/hyperlink" Target="http://ccb.jhu.edu/software/choosing-a-metagenomics-classifier/" TargetMode="External"/><Relationship Id="rId7" Type="http://schemas.openxmlformats.org/officeDocument/2006/relationships/hyperlink" Target="https://bioinfologics.github.io/post/2018/09/17/k-mer-counting-part-i-introduction/" TargetMode="External"/><Relationship Id="rId8" Type="http://schemas.openxmlformats.org/officeDocument/2006/relationships/hyperlink" Target="https://homolog.us/Tutorials/book4/p2.1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09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Metagenomics Lesson 2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50" y="947925"/>
            <a:ext cx="3662192" cy="3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12603" r="9551" t="9099"/>
          <a:stretch/>
        </p:blipFill>
        <p:spPr>
          <a:xfrm>
            <a:off x="3048000" y="1320675"/>
            <a:ext cx="3143251" cy="3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450" y="1883075"/>
            <a:ext cx="31432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b="29334" l="17433" r="16702" t="13704"/>
          <a:stretch/>
        </p:blipFill>
        <p:spPr>
          <a:xfrm>
            <a:off x="6333501" y="63925"/>
            <a:ext cx="2810501" cy="13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182575" y="1320675"/>
            <a:ext cx="2246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7"/>
              </a:rPr>
              <a:t>biovcnet.github.io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467037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Codon usage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32184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At the level of 3-mers, bacterial genomes have unique, but highly conserved usage of codons. This extends also to untranslated regions and may be primarily related to GC content.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This heatmap shows more (yellow) and less (red) frequently used codons (rows) in some bacterial genomes (columns). AT-rich (red) and GC-rich (blue) genomes are shown in a row at the top.</a:t>
            </a:r>
            <a:endParaRPr sz="1600"/>
          </a:p>
        </p:txBody>
      </p:sp>
      <p:sp>
        <p:nvSpPr>
          <p:cNvPr id="127" name="Google Shape;127;p22"/>
          <p:cNvSpPr txBox="1"/>
          <p:nvPr/>
        </p:nvSpPr>
        <p:spPr>
          <a:xfrm>
            <a:off x="7186500" y="4004050"/>
            <a:ext cx="16458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Bohlin et al. 2013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Tetranucleotide Frequency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32184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At the level of 4-mers (aka “tetranucleotide frequency”), bacterial genomes have conserved “fingerprints” which are used in metagenomic binning tools and to detect horizontal gene transfer events.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This figure shows an </a:t>
            </a:r>
            <a:r>
              <a:rPr i="1" lang="en" sz="1600"/>
              <a:t>H. influenzae </a:t>
            </a:r>
            <a:r>
              <a:rPr lang="en" sz="1600"/>
              <a:t>genome, where each column is the 4-mer fingerprint of a 3000 bp region and each row is a 4-mer colored from low abundance (purple) to high (red).</a:t>
            </a:r>
            <a:endParaRPr sz="160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500" y="1017725"/>
            <a:ext cx="5309100" cy="287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4017975" y="3940075"/>
            <a:ext cx="49737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</a:t>
            </a:r>
            <a:r>
              <a:rPr lang="en" sz="1600">
                <a:solidFill>
                  <a:schemeClr val="dk2"/>
                </a:solidFill>
              </a:rPr>
              <a:t>tarred (*) sections contain ribosomal RNA. The black bar identifies a bacteriophage.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Noble et al. (1998).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Dimensional reduction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39000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the number of dimensions increases rapidly with the length of the k-mer, dimensional reduction algorithms like PCA, t-SNE, DBSCAN, and UMAP can be used to project (or “embed”) them back into 2D for visualization.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figure shows a 4-mer t-SNE-based visualization and human-augmented binning of an evenly distributed simulated microbial community.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Laczny et al. (2014)</a:t>
            </a:r>
            <a:endParaRPr sz="16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700"/>
            <a:ext cx="4475591" cy="48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Genome Assembly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Many genome assemblers use de Bruijn graphs based on k-mer overlap.</a:t>
            </a:r>
            <a:endParaRPr sz="16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00" y="1885950"/>
            <a:ext cx="4627501" cy="247301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669400" y="4376850"/>
            <a:ext cx="3014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https://homolog.us/Tutorials/book4/p2.1.html</a:t>
            </a:r>
            <a:endParaRPr/>
          </a:p>
        </p:txBody>
      </p:sp>
      <p:sp>
        <p:nvSpPr>
          <p:cNvPr id="151" name="Google Shape;151;p25"/>
          <p:cNvSpPr txBox="1"/>
          <p:nvPr>
            <p:ph idx="2" type="body"/>
          </p:nvPr>
        </p:nvSpPr>
        <p:spPr>
          <a:xfrm>
            <a:off x="4832400" y="695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the k-mer length is too short, many unrelated regions are assembled together.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But k-mers cannot be longer than sequence lengths, thus the benefit of long-read technologies.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325" y="2431825"/>
            <a:ext cx="2062201" cy="19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7315450" y="4475225"/>
            <a:ext cx="124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 = 127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288 contigs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5400" y="2495550"/>
            <a:ext cx="1989607" cy="18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5378900" y="4475225"/>
            <a:ext cx="124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 = 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3190 contigs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Taxonomic Classification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33432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k-mer length increases, the probability of a random match between two distantly related taxa decreases exponentially.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can be used to classify DNA sequences based on their k-mer profiles by comparing the k-mers to a pre-computed database of taxonomically-known k-mers.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technique is also used for identifying adapters and other contaminants in raw reads.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10495" l="4492" r="6005" t="12332"/>
          <a:stretch/>
        </p:blipFill>
        <p:spPr>
          <a:xfrm>
            <a:off x="4211700" y="1246325"/>
            <a:ext cx="4840850" cy="3126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6825450" y="4609200"/>
            <a:ext cx="22101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Wood &amp; Salzberg (2014)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3343200" cy="3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Sequence format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Nucleotide k-mers grow at 4</a:t>
            </a:r>
            <a:r>
              <a:rPr baseline="30000" lang="en"/>
              <a:t>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Amino acid k-mers grow at 20</a:t>
            </a:r>
            <a:r>
              <a:rPr baseline="30000" lang="en"/>
              <a:t>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a nucleotide 31-mer = Amino Acid 14-mer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Database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Whole genomes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Marker genes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Ribosomal RNA genes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Search algorithm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k-mer indexing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MinHash (</a:t>
            </a:r>
            <a:r>
              <a:rPr lang="en">
                <a:solidFill>
                  <a:srgbClr val="0000FF"/>
                </a:solidFill>
              </a:rPr>
              <a:t>Lesson 3</a:t>
            </a:r>
            <a:r>
              <a:rPr lang="en"/>
              <a:t>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BWT (</a:t>
            </a:r>
            <a:r>
              <a:rPr lang="en">
                <a:solidFill>
                  <a:srgbClr val="0000FF"/>
                </a:solidFill>
              </a:rPr>
              <a:t>Lesson 4</a:t>
            </a:r>
            <a:r>
              <a:rPr lang="en"/>
              <a:t>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BLAST-like (</a:t>
            </a:r>
            <a:r>
              <a:rPr lang="en">
                <a:solidFill>
                  <a:srgbClr val="0000FF"/>
                </a:solidFill>
              </a:rPr>
              <a:t>#FunctionalAnnotation</a:t>
            </a:r>
            <a:r>
              <a:rPr lang="en"/>
              <a:t>)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81075"/>
            <a:ext cx="5184300" cy="304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4221300" y="4490000"/>
            <a:ext cx="470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in nucleotide composition in 16S ribosomal RNA genes. </a:t>
            </a:r>
            <a:r>
              <a:rPr lang="en"/>
              <a:t>Vasileiadis et al. (2012)</a:t>
            </a:r>
            <a:endParaRPr/>
          </a:p>
        </p:txBody>
      </p:sp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183075"/>
            <a:ext cx="39096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Choosing a Metagenomic 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Taxonomic Classifier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183075"/>
            <a:ext cx="39096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Choosing a Metagenomic 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Taxonomic Classifier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4021500" cy="3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k-mers + genomes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Krake</a:t>
            </a:r>
            <a:r>
              <a:rPr lang="en" u="sng">
                <a:solidFill>
                  <a:schemeClr val="accent5"/>
                </a:solidFill>
                <a:hlinkClick r:id="rId4"/>
              </a:rPr>
              <a:t>n</a:t>
            </a:r>
            <a:r>
              <a:rPr lang="en"/>
              <a:t> (don’t use anymore!)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5"/>
              </a:rPr>
              <a:t>Kraken2</a:t>
            </a:r>
            <a:r>
              <a:rPr lang="en"/>
              <a:t> (nuc or aa)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6"/>
              </a:rPr>
              <a:t>KrakenUniq</a:t>
            </a:r>
            <a:r>
              <a:rPr lang="en"/>
              <a:t> (nuc)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7"/>
              </a:rPr>
              <a:t>CLARK</a:t>
            </a:r>
            <a:r>
              <a:rPr lang="en"/>
              <a:t> (nuc)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MOTHUR classify.seqs</a:t>
            </a:r>
            <a:r>
              <a:rPr lang="en"/>
              <a:t> (16S rRNA)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BWT + genomes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9"/>
              </a:rPr>
              <a:t>Centrifuge</a:t>
            </a:r>
            <a:r>
              <a:rPr lang="en"/>
              <a:t> (nuc)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10"/>
              </a:rPr>
              <a:t>Kaiju</a:t>
            </a:r>
            <a:r>
              <a:rPr lang="en"/>
              <a:t> (aa)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BWT + marker genes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MetaPhlAn2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mOTU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AMPHORAnet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56236" y="1017724"/>
            <a:ext cx="3678478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33275" y="107898"/>
            <a:ext cx="4724400" cy="83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#2 by Eric Collins on k-mer-based trimming (bbtools) and taxonomic classification (kraken2)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7325"/>
            <a:ext cx="8839199" cy="3378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0167"/>
            <a:ext cx="9143998" cy="396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[C. Titus Brown] </a:t>
            </a:r>
            <a:r>
              <a:rPr lang="en" u="sng">
                <a:solidFill>
                  <a:schemeClr val="hlink"/>
                </a:solidFill>
                <a:hlinkClick r:id="rId4"/>
              </a:rPr>
              <a:t>A post about k-mers - this time for taxonomy!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accent5"/>
                </a:solidFill>
                <a:hlinkClick r:id="rId5"/>
              </a:rPr>
              <a:t>[Jennifer Lu et al.] </a:t>
            </a:r>
            <a:r>
              <a:rPr lang="en" u="sng">
                <a:solidFill>
                  <a:schemeClr val="hlink"/>
                </a:solidFill>
                <a:hlinkClick r:id="rId6"/>
              </a:rPr>
              <a:t>How to Choose Your Metagenomics Classification Tool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[</a:t>
            </a:r>
            <a:r>
              <a:rPr lang="en" u="sng">
                <a:solidFill>
                  <a:schemeClr val="hlink"/>
                </a:solidFill>
                <a:hlinkClick r:id="rId7"/>
              </a:rPr>
              <a:t>Bernardo J. Clavijo] k-mer counting, part I: Introduction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De Bruijn graph of a genome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Comparing datasets using sourmash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45225" y="1152475"/>
            <a:ext cx="4099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Taxonomic Classification using k-mers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The power of k-mers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Choosing a classifier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Demo: Adapter trimming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Demo: Kraken2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65" name="Google Shape;65;p14"/>
          <p:cNvSpPr txBox="1"/>
          <p:nvPr>
            <p:ph idx="4294967295" type="subTitle"/>
          </p:nvPr>
        </p:nvSpPr>
        <p:spPr>
          <a:xfrm>
            <a:off x="311700" y="309000"/>
            <a:ext cx="4099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</a:rPr>
              <a:t>Metagenomics Lesson 2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45" y="0"/>
            <a:ext cx="50520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A “k-mer” is a word of DNA that is </a:t>
            </a:r>
            <a:r>
              <a:rPr i="1" lang="en" sz="2400">
                <a:solidFill>
                  <a:srgbClr val="0000FF"/>
                </a:solidFill>
              </a:rPr>
              <a:t>k</a:t>
            </a:r>
            <a:r>
              <a:rPr lang="en" sz="2400">
                <a:solidFill>
                  <a:srgbClr val="0000FF"/>
                </a:solidFill>
              </a:rPr>
              <a:t> bases long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999900" cy="3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r>
              <a:rPr baseline="30000" lang="en" sz="1800"/>
              <a:t>1</a:t>
            </a:r>
            <a:r>
              <a:rPr lang="en" sz="1800"/>
              <a:t> </a:t>
            </a:r>
            <a:r>
              <a:rPr lang="en" sz="1800"/>
              <a:t>1-mers: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A, T, C, G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r>
              <a:rPr baseline="30000" lang="en" sz="1800"/>
              <a:t>2</a:t>
            </a:r>
            <a:r>
              <a:rPr lang="en" sz="1800"/>
              <a:t> </a:t>
            </a:r>
            <a:r>
              <a:rPr lang="en" sz="1800"/>
              <a:t>2-mers: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AA, AT, AC, AG, TA, TT, TC, TG, CA, CT, CC, CG, GA, GT, GC, GG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r>
              <a:rPr baseline="30000" lang="en" sz="1800"/>
              <a:t>3</a:t>
            </a:r>
            <a:r>
              <a:rPr lang="en" sz="1800"/>
              <a:t> </a:t>
            </a:r>
            <a:r>
              <a:rPr lang="en" sz="1800"/>
              <a:t>3-mers: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All codons are 3-mers but not all 3-mers are codons 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50" y="1152475"/>
            <a:ext cx="4837199" cy="3579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>
            <a:endCxn id="73" idx="1"/>
          </p:cNvCxnSpPr>
          <p:nvPr/>
        </p:nvCxnSpPr>
        <p:spPr>
          <a:xfrm flipH="1" rot="10800000">
            <a:off x="1609550" y="2942250"/>
            <a:ext cx="2533200" cy="83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Exponential growth of nucleotide and </a:t>
            </a:r>
            <a:r>
              <a:rPr lang="en" sz="2400">
                <a:solidFill>
                  <a:srgbClr val="FF9900"/>
                </a:solidFill>
              </a:rPr>
              <a:t>amino acid</a:t>
            </a:r>
            <a:r>
              <a:rPr lang="en" sz="2400">
                <a:solidFill>
                  <a:srgbClr val="0000FF"/>
                </a:solidFill>
              </a:rPr>
              <a:t> k-mers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r>
              <a:rPr baseline="30000" lang="en" sz="1800"/>
              <a:t>1</a:t>
            </a:r>
            <a:r>
              <a:rPr lang="en" sz="1800"/>
              <a:t> = 4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4</a:t>
            </a:r>
            <a:r>
              <a:rPr baseline="30000" lang="en" sz="1800"/>
              <a:t>2</a:t>
            </a:r>
            <a:r>
              <a:rPr lang="en" sz="1800"/>
              <a:t> = 16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4</a:t>
            </a:r>
            <a:r>
              <a:rPr baseline="30000" lang="en" sz="1800"/>
              <a:t>3</a:t>
            </a:r>
            <a:r>
              <a:rPr lang="en" sz="1800"/>
              <a:t> = 64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4</a:t>
            </a:r>
            <a:r>
              <a:rPr baseline="30000" lang="en" sz="1800"/>
              <a:t>4</a:t>
            </a:r>
            <a:r>
              <a:rPr lang="en" sz="1800"/>
              <a:t> = 256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4</a:t>
            </a:r>
            <a:r>
              <a:rPr baseline="30000" lang="en" sz="1800"/>
              <a:t>8</a:t>
            </a:r>
            <a:r>
              <a:rPr lang="en" sz="1800"/>
              <a:t> = 65536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4</a:t>
            </a:r>
            <a:r>
              <a:rPr baseline="30000" lang="en" sz="1800"/>
              <a:t>16</a:t>
            </a:r>
            <a:r>
              <a:rPr lang="en" sz="1800"/>
              <a:t> = 4294967296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4</a:t>
            </a:r>
            <a:r>
              <a:rPr baseline="30000" lang="en" sz="1800"/>
              <a:t>32</a:t>
            </a:r>
            <a:r>
              <a:rPr lang="en" sz="1800"/>
              <a:t> = 18446744073709551616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3474" l="0" r="6235" t="17373"/>
          <a:stretch/>
        </p:blipFill>
        <p:spPr>
          <a:xfrm>
            <a:off x="3648825" y="1122675"/>
            <a:ext cx="5384726" cy="37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Extracting kmers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Typically k-mers are extracted by running a k-length window across all of the reads and sequences.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</a:rPr>
              <a:t>Given a sequence of length 16, you could extract 11 k-mers of length 6 from it like so: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AGGATGAGACAGATAG</a:t>
            </a:r>
            <a:endParaRPr b="1" sz="1800">
              <a:solidFill>
                <a:srgbClr val="0000FF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AGGATG</a:t>
            </a:r>
            <a:endParaRPr b="1" sz="18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GGATGA</a:t>
            </a:r>
            <a:endParaRPr b="1" sz="18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GATGAG</a:t>
            </a:r>
            <a:endParaRPr b="1" sz="18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ATGAGA</a:t>
            </a:r>
            <a:endParaRPr b="1" sz="18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TGAGAC</a:t>
            </a:r>
            <a:endParaRPr b="1" sz="18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GAGACA</a:t>
            </a:r>
            <a:endParaRPr b="1" sz="18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AGACAG</a:t>
            </a:r>
            <a:endParaRPr b="1" sz="18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GACAGA</a:t>
            </a:r>
            <a:endParaRPr b="1" sz="18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ACAGAT</a:t>
            </a:r>
            <a:endParaRPr b="1" sz="18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CAGATA</a:t>
            </a:r>
            <a:endParaRPr b="1" sz="18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88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en" sz="18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AGATAG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Complementarity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k-mer </a:t>
            </a:r>
            <a:r>
              <a:rPr lang="en" sz="1600"/>
              <a:t>analysis</a:t>
            </a:r>
            <a:r>
              <a:rPr lang="en" sz="1600"/>
              <a:t> is often simplified by storing (“hashing” or “indexing”) only the lexicographically lower reverse complement (the “canonical” string), i.e. we can equally choose to store 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ACTG</a:t>
            </a:r>
            <a:r>
              <a:rPr lang="en" sz="1600"/>
              <a:t> or 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CAGT</a:t>
            </a:r>
            <a:r>
              <a:rPr lang="en" sz="1600"/>
              <a:t> in the picture to the right (reading 5’ to 3’).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TTTT → AAAA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TATA → TATA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CGAT → ATCG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TGAC → GTCA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13110" r="13688" t="0"/>
          <a:stretch/>
        </p:blipFill>
        <p:spPr>
          <a:xfrm>
            <a:off x="4850457" y="445025"/>
            <a:ext cx="3391242" cy="45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Palindromes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39999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molecular biology, a </a:t>
            </a:r>
            <a:r>
              <a:rPr lang="en" sz="1600"/>
              <a:t>palindrome is “a DNA sequence that is its own reverse complement”.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Restriction enzyme cut sites are common examples of palindromes, e.g. </a:t>
            </a:r>
            <a:r>
              <a:rPr i="1" lang="en" sz="1600"/>
              <a:t>EcoRI:</a:t>
            </a:r>
            <a:endParaRPr sz="1600">
              <a:solidFill>
                <a:schemeClr val="dk1"/>
              </a:solidFill>
              <a:highlight>
                <a:srgbClr val="F8F9FA"/>
              </a:highlight>
            </a:endParaRPr>
          </a:p>
          <a:p>
            <a:pPr indent="0" lvl="0" marL="0" marR="13970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 tools (particularly assemblers) require odd-length k-mers to avoid palindromes, which induce self-loops in de Bruijn graphs.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An odd-length k-mer can never be its own reverse complement:</a:t>
            </a:r>
            <a:endParaRPr sz="1600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8F9FA"/>
                </a:highlight>
              </a:rPr>
              <a:t>5'- </a:t>
            </a:r>
            <a:r>
              <a:rPr b="1" lang="en" sz="1600">
                <a:solidFill>
                  <a:schemeClr val="dk1"/>
                </a:solidFill>
                <a:highlight>
                  <a:srgbClr val="F8F9FA"/>
                </a:highlight>
              </a:rPr>
              <a:t>G  A  T  T  C</a:t>
            </a:r>
            <a:r>
              <a:rPr lang="en" sz="1600">
                <a:solidFill>
                  <a:schemeClr val="dk1"/>
                </a:solidFill>
                <a:highlight>
                  <a:srgbClr val="F8F9FA"/>
                </a:highlight>
              </a:rPr>
              <a:t> -3'</a:t>
            </a:r>
            <a:endParaRPr sz="1600">
              <a:solidFill>
                <a:schemeClr val="dk1"/>
              </a:solidFill>
              <a:highlight>
                <a:srgbClr val="F8F9FA"/>
              </a:highlight>
            </a:endParaRPr>
          </a:p>
          <a:p>
            <a:pPr indent="0" lvl="0" marL="139700" marR="1397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8F9FA"/>
                </a:highlight>
              </a:rPr>
              <a:t>3'- </a:t>
            </a:r>
            <a:r>
              <a:rPr b="1" lang="en" sz="1600">
                <a:solidFill>
                  <a:schemeClr val="dk1"/>
                </a:solidFill>
                <a:highlight>
                  <a:srgbClr val="F8F9FA"/>
                </a:highlight>
              </a:rPr>
              <a:t>C  T  A  A  G</a:t>
            </a:r>
            <a:r>
              <a:rPr lang="en" sz="1600">
                <a:solidFill>
                  <a:schemeClr val="dk1"/>
                </a:solidFill>
                <a:highlight>
                  <a:srgbClr val="F8F9FA"/>
                </a:highlight>
              </a:rPr>
              <a:t> -5'</a:t>
            </a:r>
            <a:endParaRPr sz="16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27" y="2883575"/>
            <a:ext cx="3732849" cy="21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Choosing a k-mer length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700" y="1297800"/>
            <a:ext cx="4893425" cy="29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6831600" y="4187875"/>
            <a:ext cx="23124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Bernardo J. Clavij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192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optimal k-mer length will be determined by the goal of your analysis.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1-mers: GC-content analysis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3-mers: Codon usage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 or 5-mers: Metagenomic binning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7 to 35-mers: Taxonomic Classification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21 to 127-mers: Genome assembly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G+C content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32184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distribution of k-mers in genomes is not uniform.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Even at the level of 1-mers (e.g. G+C, A+T) bacterial genomes have different, but highly conserved proportions.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This figure shows how GC content is distributed in the core, accessory and whole genome regions of some bacteria. The standard deviations are generally a couple percent.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738" y="1017725"/>
            <a:ext cx="5298187" cy="39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7389600" y="4609200"/>
            <a:ext cx="16458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Bohlin et al. 2017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